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32"/>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83" r:id="rId18"/>
    <p:sldId id="269" r:id="rId19"/>
    <p:sldId id="284" r:id="rId20"/>
    <p:sldId id="285" r:id="rId21"/>
    <p:sldId id="274" r:id="rId22"/>
    <p:sldId id="292" r:id="rId23"/>
    <p:sldId id="290" r:id="rId24"/>
    <p:sldId id="293" r:id="rId25"/>
    <p:sldId id="273" r:id="rId26"/>
    <p:sldId id="259" r:id="rId27"/>
    <p:sldId id="265" r:id="rId28"/>
    <p:sldId id="262" r:id="rId29"/>
    <p:sldId id="264" r:id="rId30"/>
    <p:sldId id="2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6"/>
    <p:restoredTop sz="94694"/>
  </p:normalViewPr>
  <p:slideViewPr>
    <p:cSldViewPr snapToGrid="0" snapToObjects="1">
      <p:cViewPr varScale="1">
        <p:scale>
          <a:sx n="89" d="100"/>
          <a:sy n="89" d="100"/>
        </p:scale>
        <p:origin x="200"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9/24/19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687459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9/24/19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3.png"/><Relationship Id="rId4" Type="http://schemas.openxmlformats.org/officeDocument/2006/relationships/hyperlink" Target="https://www.bankinfosecurity.com/rising-attack-vector-for-industrial-iot-smartphone-apps-a-105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031826" y="248567"/>
            <a:ext cx="11360800" cy="1108400"/>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1228971"/>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1240548" y="410012"/>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Security Impacts</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23997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r>
              <a:rPr lang="it-IT" dirty="0"/>
              <a:t>LUCA</a:t>
            </a:r>
          </a:p>
          <a:p>
            <a:r>
              <a:rPr lang="it-IT" dirty="0"/>
              <a:t>Direi che l’analisi dinamica a livello di </a:t>
            </a:r>
            <a:r>
              <a:rPr lang="it-IT" dirty="0" err="1"/>
              <a:t>ecosytem</a:t>
            </a:r>
            <a:r>
              <a:rPr lang="it-IT" dirty="0"/>
              <a:t> </a:t>
            </a:r>
            <a:r>
              <a:rPr lang="it-IT" dirty="0" err="1"/>
              <a:t>e’</a:t>
            </a:r>
            <a:r>
              <a:rPr lang="it-IT" dirty="0"/>
              <a:t> infattibile Per favore scrivi qualche motivazione o argomentazione a riguardo. </a:t>
            </a:r>
          </a:p>
          <a:p>
            <a:r>
              <a:rPr lang="it-IT" dirty="0"/>
              <a:t>Oppure se </a:t>
            </a:r>
            <a:r>
              <a:rPr lang="it-IT" dirty="0" err="1"/>
              <a:t>e’</a:t>
            </a:r>
            <a:r>
              <a:rPr lang="it-IT" dirty="0"/>
              <a:t> fattibile in che contesti.</a:t>
            </a:r>
          </a:p>
        </p:txBody>
      </p:sp>
    </p:spTree>
    <p:extLst>
      <p:ext uri="{BB962C8B-B14F-4D97-AF65-F5344CB8AC3E}">
        <p14:creationId xmlns:p14="http://schemas.microsoft.com/office/powerpoint/2010/main" val="121420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err="1"/>
              <a:t>Meaningful</a:t>
            </a:r>
            <a:r>
              <a:rPr lang="it-IT" dirty="0"/>
              <a:t> security policy</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p:txBody>
      </p:sp>
    </p:spTree>
    <p:extLst>
      <p:ext uri="{BB962C8B-B14F-4D97-AF65-F5344CB8AC3E}">
        <p14:creationId xmlns:p14="http://schemas.microsoft.com/office/powerpoint/2010/main" val="251721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07E54B-847A-A44E-88B8-2D53A90E45D8}"/>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3FD47009-20E5-B84A-B756-3FDA268174C6}"/>
              </a:ext>
            </a:extLst>
          </p:cNvPr>
          <p:cNvSpPr>
            <a:spLocks noGrp="1"/>
          </p:cNvSpPr>
          <p:nvPr>
            <p:ph idx="1"/>
          </p:nvPr>
        </p:nvSpPr>
        <p:spPr/>
        <p:txBody>
          <a:bodyPr>
            <a:normAutofit/>
          </a:bodyPr>
          <a:lstStyle/>
          <a:p>
            <a:r>
              <a:rPr lang="en-US" dirty="0"/>
              <a:t>Come </a:t>
            </a:r>
            <a:r>
              <a:rPr lang="en-US" dirty="0" err="1"/>
              <a:t>nella</a:t>
            </a:r>
            <a:r>
              <a:rPr lang="en-US" dirty="0"/>
              <a:t> </a:t>
            </a:r>
            <a:r>
              <a:rPr lang="en-US" dirty="0" err="1"/>
              <a:t>strana</a:t>
            </a:r>
            <a:r>
              <a:rPr lang="en-US" dirty="0"/>
              <a:t> </a:t>
            </a:r>
            <a:r>
              <a:rPr lang="en-US" dirty="0" err="1"/>
              <a:t>coppia</a:t>
            </a:r>
            <a:r>
              <a:rPr lang="en-US" dirty="0"/>
              <a:t>, Mobile e IoT </a:t>
            </a:r>
            <a:r>
              <a:rPr lang="en-US" dirty="0" err="1"/>
              <a:t>interagiscono</a:t>
            </a:r>
            <a:r>
              <a:rPr lang="en-US" dirty="0"/>
              <a:t> e </a:t>
            </a:r>
            <a:r>
              <a:rPr lang="en-US" dirty="0" err="1"/>
              <a:t>si</a:t>
            </a:r>
            <a:r>
              <a:rPr lang="en-US" dirty="0"/>
              <a:t> </a:t>
            </a:r>
            <a:r>
              <a:rPr lang="en-US" dirty="0" err="1"/>
              <a:t>migliorano</a:t>
            </a:r>
            <a:r>
              <a:rPr lang="en-US" dirty="0"/>
              <a:t>/</a:t>
            </a:r>
            <a:r>
              <a:rPr lang="en-US" dirty="0" err="1"/>
              <a:t>peggiorano</a:t>
            </a:r>
            <a:r>
              <a:rPr lang="en-US" dirty="0"/>
              <a:t> a </a:t>
            </a:r>
            <a:r>
              <a:rPr lang="en-US" dirty="0" err="1"/>
              <a:t>vicenda</a:t>
            </a:r>
            <a:r>
              <a:rPr lang="en-US" dirty="0"/>
              <a:t>.</a:t>
            </a:r>
          </a:p>
          <a:p>
            <a:r>
              <a:rPr lang="en-US" dirty="0"/>
              <a:t>Da closed world mobile a open world.</a:t>
            </a:r>
          </a:p>
          <a:p>
            <a:r>
              <a:rPr lang="en-US" dirty="0"/>
              <a:t>Mobile and IoT are parts of the same ecosystem </a:t>
            </a:r>
            <a:r>
              <a:rPr lang="en-US" dirty="0">
                <a:sym typeface="Wingdings" pitchFamily="2" charset="2"/>
              </a:rPr>
              <a:t> they interact and affect one another. </a:t>
            </a:r>
          </a:p>
        </p:txBody>
      </p:sp>
    </p:spTree>
    <p:extLst>
      <p:ext uri="{BB962C8B-B14F-4D97-AF65-F5344CB8AC3E}">
        <p14:creationId xmlns:p14="http://schemas.microsoft.com/office/powerpoint/2010/main" val="3191065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5C1FE6-7314-3548-846E-C5FC1FA18C44}"/>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892A3801-9136-1C4E-A2D1-AF2F51596DD4}"/>
              </a:ext>
            </a:extLst>
          </p:cNvPr>
          <p:cNvSpPr>
            <a:spLocks noGrp="1"/>
          </p:cNvSpPr>
          <p:nvPr>
            <p:ph idx="1"/>
          </p:nvPr>
        </p:nvSpPr>
        <p:spPr/>
        <p:txBody>
          <a:bodyPr/>
          <a:lstStyle/>
          <a:p>
            <a:r>
              <a:rPr lang="en-US" dirty="0"/>
              <a:t>Automation</a:t>
            </a:r>
          </a:p>
          <a:p>
            <a:r>
              <a:rPr lang="en-US" dirty="0"/>
              <a:t>Meta-Level Analysis</a:t>
            </a:r>
          </a:p>
          <a:p>
            <a:r>
              <a:rPr lang="en-US" dirty="0"/>
              <a:t>Ecosystem</a:t>
            </a:r>
          </a:p>
          <a:p>
            <a:endParaRPr lang="en-US" dirty="0"/>
          </a:p>
          <a:p>
            <a:r>
              <a:rPr lang="en-US" dirty="0"/>
              <a:t>Meta-level security framework </a:t>
            </a:r>
            <a:r>
              <a:rPr lang="en-US" dirty="0">
                <a:sym typeface="Wingdings" pitchFamily="2" charset="2"/>
              </a:rPr>
              <a:t> how to achieve this? Cross research field.</a:t>
            </a:r>
            <a:endParaRPr lang="en-US" dirty="0"/>
          </a:p>
        </p:txBody>
      </p:sp>
    </p:spTree>
    <p:extLst>
      <p:ext uri="{BB962C8B-B14F-4D97-AF65-F5344CB8AC3E}">
        <p14:creationId xmlns:p14="http://schemas.microsoft.com/office/powerpoint/2010/main" val="152130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D7365-8F59-8744-9F14-88F54C89C428}"/>
              </a:ext>
            </a:extLst>
          </p:cNvPr>
          <p:cNvSpPr>
            <a:spLocks noGrp="1"/>
          </p:cNvSpPr>
          <p:nvPr>
            <p:ph type="title"/>
          </p:nvPr>
        </p:nvSpPr>
        <p:spPr/>
        <p:txBody>
          <a:bodyPr/>
          <a:lstStyle/>
          <a:p>
            <a:r>
              <a:rPr lang="en-US" dirty="0"/>
              <a:t>Automation</a:t>
            </a:r>
          </a:p>
        </p:txBody>
      </p:sp>
      <p:sp>
        <p:nvSpPr>
          <p:cNvPr id="3" name="Segnaposto contenuto 2">
            <a:extLst>
              <a:ext uri="{FF2B5EF4-FFF2-40B4-BE49-F238E27FC236}">
                <a16:creationId xmlns:a16="http://schemas.microsoft.com/office/drawing/2014/main" id="{74296AFF-BC8F-7141-BD9B-BFD389EB02D3}"/>
              </a:ext>
            </a:extLst>
          </p:cNvPr>
          <p:cNvSpPr>
            <a:spLocks noGrp="1"/>
          </p:cNvSpPr>
          <p:nvPr>
            <p:ph idx="1"/>
          </p:nvPr>
        </p:nvSpPr>
        <p:spPr/>
        <p:txBody>
          <a:bodyPr/>
          <a:lstStyle/>
          <a:p>
            <a:r>
              <a:rPr lang="en-US" dirty="0"/>
              <a:t>Automatic analysis…</a:t>
            </a:r>
          </a:p>
        </p:txBody>
      </p:sp>
    </p:spTree>
    <p:extLst>
      <p:ext uri="{BB962C8B-B14F-4D97-AF65-F5344CB8AC3E}">
        <p14:creationId xmlns:p14="http://schemas.microsoft.com/office/powerpoint/2010/main" val="329053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F484EB-E018-104E-8282-D5E6A310C4F9}"/>
              </a:ext>
            </a:extLst>
          </p:cNvPr>
          <p:cNvSpPr>
            <a:spLocks noGrp="1"/>
          </p:cNvSpPr>
          <p:nvPr>
            <p:ph type="title"/>
          </p:nvPr>
        </p:nvSpPr>
        <p:spPr/>
        <p:txBody>
          <a:bodyPr/>
          <a:lstStyle/>
          <a:p>
            <a:r>
              <a:rPr lang="en-US" dirty="0"/>
              <a:t>Ecosystem</a:t>
            </a:r>
          </a:p>
        </p:txBody>
      </p:sp>
      <p:sp>
        <p:nvSpPr>
          <p:cNvPr id="3" name="Segnaposto contenuto 2">
            <a:extLst>
              <a:ext uri="{FF2B5EF4-FFF2-40B4-BE49-F238E27FC236}">
                <a16:creationId xmlns:a16="http://schemas.microsoft.com/office/drawing/2014/main" id="{2EE54F9E-3D69-E241-9117-82D925FE7E3D}"/>
              </a:ext>
            </a:extLst>
          </p:cNvPr>
          <p:cNvSpPr>
            <a:spLocks noGrp="1"/>
          </p:cNvSpPr>
          <p:nvPr>
            <p:ph idx="1"/>
          </p:nvPr>
        </p:nvSpPr>
        <p:spPr/>
        <p:txBody>
          <a:bodyPr/>
          <a:lstStyle/>
          <a:p>
            <a:r>
              <a:rPr lang="en-US" dirty="0"/>
              <a:t>Mobile – IoT – Fog/Cloud </a:t>
            </a:r>
            <a:r>
              <a:rPr lang="en-US" dirty="0">
                <a:sym typeface="Wingdings" pitchFamily="2" charset="2"/>
              </a:rPr>
              <a:t> IoT as a Software as Service Framework</a:t>
            </a:r>
            <a:endParaRPr lang="en-US" dirty="0"/>
          </a:p>
        </p:txBody>
      </p:sp>
    </p:spTree>
    <p:extLst>
      <p:ext uri="{BB962C8B-B14F-4D97-AF65-F5344CB8AC3E}">
        <p14:creationId xmlns:p14="http://schemas.microsoft.com/office/powerpoint/2010/main" val="4038763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DC62D4-7B52-A646-9D93-08C86DFDD689}"/>
              </a:ext>
            </a:extLst>
          </p:cNvPr>
          <p:cNvSpPr>
            <a:spLocks noGrp="1"/>
          </p:cNvSpPr>
          <p:nvPr>
            <p:ph type="title"/>
          </p:nvPr>
        </p:nvSpPr>
        <p:spPr/>
        <p:txBody>
          <a:bodyPr/>
          <a:lstStyle/>
          <a:p>
            <a:r>
              <a:rPr lang="en-US" dirty="0"/>
              <a:t>META-LEVEL</a:t>
            </a:r>
          </a:p>
        </p:txBody>
      </p:sp>
      <p:sp>
        <p:nvSpPr>
          <p:cNvPr id="3" name="Segnaposto contenuto 2">
            <a:extLst>
              <a:ext uri="{FF2B5EF4-FFF2-40B4-BE49-F238E27FC236}">
                <a16:creationId xmlns:a16="http://schemas.microsoft.com/office/drawing/2014/main" id="{BFE6C19A-4B47-1F40-AF9E-796D0EE604E1}"/>
              </a:ext>
            </a:extLst>
          </p:cNvPr>
          <p:cNvSpPr>
            <a:spLocks noGrp="1"/>
          </p:cNvSpPr>
          <p:nvPr>
            <p:ph idx="1"/>
          </p:nvPr>
        </p:nvSpPr>
        <p:spPr/>
        <p:txBody>
          <a:bodyPr/>
          <a:lstStyle/>
          <a:p>
            <a:r>
              <a:rPr lang="en-US" dirty="0"/>
              <a:t>Ingredients:</a:t>
            </a:r>
          </a:p>
          <a:p>
            <a:pPr lvl="1"/>
            <a:r>
              <a:rPr lang="en-US" dirty="0"/>
              <a:t>Application modeling (Formal methods, Languages, Model checking)</a:t>
            </a:r>
          </a:p>
          <a:p>
            <a:pPr lvl="1"/>
            <a:endParaRPr lang="en-US" dirty="0"/>
          </a:p>
          <a:p>
            <a:pPr lvl="1"/>
            <a:r>
              <a:rPr lang="en-US" dirty="0"/>
              <a:t>To which extent </a:t>
            </a:r>
            <a:r>
              <a:rPr lang="en-US" dirty="0" err="1"/>
              <a:t>si</a:t>
            </a:r>
            <a:r>
              <a:rPr lang="en-US" dirty="0"/>
              <a:t> </a:t>
            </a:r>
            <a:r>
              <a:rPr lang="en-US" dirty="0" err="1"/>
              <a:t>potra</a:t>
            </a:r>
            <a:r>
              <a:rPr lang="en-US" dirty="0"/>
              <a:t>’ fare?</a:t>
            </a:r>
          </a:p>
          <a:p>
            <a:pPr lvl="1"/>
            <a:r>
              <a:rPr lang="en-US" dirty="0" err="1"/>
              <a:t>Estensione</a:t>
            </a:r>
            <a:r>
              <a:rPr lang="en-US" dirty="0"/>
              <a:t> </a:t>
            </a:r>
            <a:r>
              <a:rPr lang="en-US" dirty="0" err="1"/>
              <a:t>eventuale</a:t>
            </a:r>
            <a:r>
              <a:rPr lang="en-US" dirty="0"/>
              <a:t>, in future a FOG e Cloud.</a:t>
            </a:r>
          </a:p>
        </p:txBody>
      </p:sp>
    </p:spTree>
    <p:extLst>
      <p:ext uri="{BB962C8B-B14F-4D97-AF65-F5344CB8AC3E}">
        <p14:creationId xmlns:p14="http://schemas.microsoft.com/office/powerpoint/2010/main" val="1123550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5356E5-7723-F342-9EF9-855569C764A4}"/>
              </a:ext>
            </a:extLst>
          </p:cNvPr>
          <p:cNvSpPr>
            <a:spLocks noGrp="1"/>
          </p:cNvSpPr>
          <p:nvPr>
            <p:ph type="title"/>
          </p:nvPr>
        </p:nvSpPr>
        <p:spPr/>
        <p:txBody>
          <a:bodyPr/>
          <a:lstStyle/>
          <a:p>
            <a:r>
              <a:rPr lang="en-US" dirty="0"/>
              <a:t>Conclusion</a:t>
            </a:r>
          </a:p>
        </p:txBody>
      </p:sp>
      <p:sp>
        <p:nvSpPr>
          <p:cNvPr id="3" name="Segnaposto contenuto 2">
            <a:extLst>
              <a:ext uri="{FF2B5EF4-FFF2-40B4-BE49-F238E27FC236}">
                <a16:creationId xmlns:a16="http://schemas.microsoft.com/office/drawing/2014/main" id="{2353B544-AE54-7748-A559-5D3AD03AC0C9}"/>
              </a:ext>
            </a:extLst>
          </p:cNvPr>
          <p:cNvSpPr>
            <a:spLocks noGrp="1"/>
          </p:cNvSpPr>
          <p:nvPr>
            <p:ph idx="1"/>
          </p:nvPr>
        </p:nvSpPr>
        <p:spPr/>
        <p:txBody>
          <a:bodyPr/>
          <a:lstStyle/>
          <a:p>
            <a:r>
              <a:rPr lang="en-US" dirty="0"/>
              <a:t>LZSLAKTMDDKZAL</a:t>
            </a:r>
          </a:p>
          <a:p>
            <a:r>
              <a:rPr lang="en-US" dirty="0"/>
              <a:t>Come </a:t>
            </a:r>
            <a:r>
              <a:rPr lang="en-US" dirty="0" err="1"/>
              <a:t>nella</a:t>
            </a:r>
            <a:r>
              <a:rPr lang="en-US" dirty="0"/>
              <a:t> </a:t>
            </a:r>
            <a:r>
              <a:rPr lang="en-US" dirty="0" err="1"/>
              <a:t>strana</a:t>
            </a:r>
            <a:r>
              <a:rPr lang="en-US" dirty="0"/>
              <a:t> </a:t>
            </a:r>
            <a:r>
              <a:rPr lang="en-US" dirty="0" err="1"/>
              <a:t>coppia</a:t>
            </a:r>
            <a:r>
              <a:rPr lang="en-US" dirty="0"/>
              <a:t>, le </a:t>
            </a:r>
            <a:r>
              <a:rPr lang="en-US" dirty="0" err="1"/>
              <a:t>parti</a:t>
            </a:r>
            <a:r>
              <a:rPr lang="en-US" dirty="0"/>
              <a:t> </a:t>
            </a:r>
            <a:r>
              <a:rPr lang="en-US" dirty="0" err="1"/>
              <a:t>si</a:t>
            </a:r>
            <a:r>
              <a:rPr lang="en-US" dirty="0"/>
              <a:t> </a:t>
            </a:r>
            <a:r>
              <a:rPr lang="en-US" dirty="0" err="1"/>
              <a:t>migliorano</a:t>
            </a:r>
            <a:r>
              <a:rPr lang="en-US" dirty="0"/>
              <a:t> a </a:t>
            </a:r>
            <a:r>
              <a:rPr lang="en-US" dirty="0" err="1"/>
              <a:t>vicenda</a:t>
            </a:r>
            <a:r>
              <a:rPr lang="en-US" dirty="0"/>
              <a:t>.</a:t>
            </a:r>
          </a:p>
          <a:p>
            <a:r>
              <a:rPr lang="en-US" dirty="0"/>
              <a:t>Come </a:t>
            </a:r>
            <a:r>
              <a:rPr lang="en-US" dirty="0" err="1"/>
              <a:t>gli</a:t>
            </a:r>
            <a:r>
              <a:rPr lang="en-US" dirty="0"/>
              <a:t> </a:t>
            </a:r>
            <a:r>
              <a:rPr lang="en-US" dirty="0" err="1"/>
              <a:t>utenti</a:t>
            </a:r>
            <a:r>
              <a:rPr lang="en-US" dirty="0"/>
              <a:t> </a:t>
            </a:r>
            <a:r>
              <a:rPr lang="en-US" dirty="0" err="1"/>
              <a:t>si</a:t>
            </a:r>
            <a:r>
              <a:rPr lang="en-US" dirty="0"/>
              <a:t> </a:t>
            </a:r>
            <a:r>
              <a:rPr lang="en-US" dirty="0" err="1"/>
              <a:t>sono</a:t>
            </a:r>
            <a:r>
              <a:rPr lang="en-US" dirty="0"/>
              <a:t> </a:t>
            </a:r>
            <a:r>
              <a:rPr lang="en-US" dirty="0" err="1"/>
              <a:t>riempiti</a:t>
            </a:r>
            <a:r>
              <a:rPr lang="en-US" dirty="0"/>
              <a:t> di app, </a:t>
            </a:r>
            <a:r>
              <a:rPr lang="en-US" dirty="0" err="1"/>
              <a:t>nei</a:t>
            </a:r>
            <a:r>
              <a:rPr lang="en-US" dirty="0"/>
              <a:t> </a:t>
            </a:r>
            <a:r>
              <a:rPr lang="en-US" dirty="0" err="1"/>
              <a:t>prossimi</a:t>
            </a:r>
            <a:r>
              <a:rPr lang="en-US" dirty="0"/>
              <a:t> 10 </a:t>
            </a:r>
            <a:r>
              <a:rPr lang="en-US" dirty="0" err="1"/>
              <a:t>anni</a:t>
            </a:r>
            <a:r>
              <a:rPr lang="en-US" dirty="0"/>
              <a:t> ci </a:t>
            </a:r>
            <a:r>
              <a:rPr lang="en-US" dirty="0" err="1"/>
              <a:t>riempiremo</a:t>
            </a:r>
            <a:r>
              <a:rPr lang="en-US" dirty="0"/>
              <a:t> di device IoT e </a:t>
            </a:r>
            <a:r>
              <a:rPr lang="en-US" dirty="0" err="1"/>
              <a:t>saremmo</a:t>
            </a:r>
            <a:r>
              <a:rPr lang="en-US" dirty="0"/>
              <a:t> </a:t>
            </a:r>
            <a:r>
              <a:rPr lang="en-US" dirty="0" err="1"/>
              <a:t>sempre</a:t>
            </a:r>
            <a:r>
              <a:rPr lang="en-US" dirty="0"/>
              <a:t> immerse in un </a:t>
            </a:r>
            <a:r>
              <a:rPr lang="en-US" dirty="0" err="1"/>
              <a:t>mondo</a:t>
            </a:r>
            <a:r>
              <a:rPr lang="en-US" dirty="0"/>
              <a:t> </a:t>
            </a:r>
            <a:r>
              <a:rPr lang="en-US" dirty="0" err="1"/>
              <a:t>pieno</a:t>
            </a:r>
            <a:r>
              <a:rPr lang="en-US" dirty="0"/>
              <a:t> di device IoT non nostril, come </a:t>
            </a:r>
            <a:r>
              <a:rPr lang="en-US" dirty="0" err="1"/>
              <a:t>avviene</a:t>
            </a:r>
            <a:r>
              <a:rPr lang="en-US"/>
              <a:t> per le app.</a:t>
            </a:r>
            <a:endParaRPr lang="en-US" dirty="0"/>
          </a:p>
        </p:txBody>
      </p:sp>
      <p:sp>
        <p:nvSpPr>
          <p:cNvPr id="4" name="Rettangolo 3">
            <a:extLst>
              <a:ext uri="{FF2B5EF4-FFF2-40B4-BE49-F238E27FC236}">
                <a16:creationId xmlns:a16="http://schemas.microsoft.com/office/drawing/2014/main" id="{B05EFDB1-766A-3041-A946-A38D0993648A}"/>
              </a:ext>
            </a:extLst>
          </p:cNvPr>
          <p:cNvSpPr/>
          <p:nvPr/>
        </p:nvSpPr>
        <p:spPr>
          <a:xfrm>
            <a:off x="5999922" y="3824405"/>
            <a:ext cx="6096000" cy="2544286"/>
          </a:xfrm>
          <a:prstGeom prst="rect">
            <a:avLst/>
          </a:prstGeom>
        </p:spPr>
        <p:txBody>
          <a:bodyPr>
            <a:spAutoFit/>
          </a:bodyPr>
          <a:lstStyle/>
          <a:p>
            <a:pPr fontAlgn="base">
              <a:spcBef>
                <a:spcPts val="1000"/>
              </a:spcBef>
              <a:buFont typeface="Arial" panose="020B0604020202020204" pitchFamily="34" charset="0"/>
              <a:buChar char="•"/>
            </a:pPr>
            <a:r>
              <a:rPr lang="it-IT" dirty="0">
                <a:latin typeface="Open Sans" panose="020B0606030504020204" pitchFamily="34" charset="0"/>
              </a:rPr>
              <a:t>Applications are the soft </a:t>
            </a:r>
            <a:r>
              <a:rPr lang="it-IT" dirty="0" err="1">
                <a:latin typeface="Open Sans" panose="020B0606030504020204" pitchFamily="34" charset="0"/>
              </a:rPr>
              <a:t>underbelly</a:t>
            </a:r>
            <a:r>
              <a:rPr lang="it-IT" dirty="0">
                <a:latin typeface="Open Sans" panose="020B0606030504020204" pitchFamily="34" charset="0"/>
              </a:rPr>
              <a:t> of </a:t>
            </a:r>
            <a:r>
              <a:rPr lang="it-IT" dirty="0" err="1">
                <a:latin typeface="Open Sans" panose="020B0606030504020204" pitchFamily="34" charset="0"/>
              </a:rPr>
              <a:t>IoT</a:t>
            </a:r>
            <a:r>
              <a:rPr lang="it-IT" dirty="0">
                <a:latin typeface="Open Sans" panose="020B0606030504020204" pitchFamily="34" charset="0"/>
              </a:rPr>
              <a:t> </a:t>
            </a:r>
            <a:r>
              <a:rPr lang="it-IT" dirty="0" err="1">
                <a:latin typeface="Open Sans" panose="020B0606030504020204" pitchFamily="34" charset="0"/>
              </a:rPr>
              <a:t>ecosystems</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dirty="0">
                <a:latin typeface="Open Sans" panose="020B0606030504020204" pitchFamily="34" charset="0"/>
              </a:rPr>
              <a:t>Manual security </a:t>
            </a:r>
            <a:r>
              <a:rPr lang="it-IT" dirty="0" err="1">
                <a:latin typeface="Open Sans" panose="020B0606030504020204" pitchFamily="34" charset="0"/>
              </a:rPr>
              <a:t>analysis</a:t>
            </a:r>
            <a:r>
              <a:rPr lang="it-IT" dirty="0">
                <a:latin typeface="Open Sans" panose="020B0606030504020204" pitchFamily="34" charset="0"/>
              </a:rPr>
              <a:t> </a:t>
            </a:r>
            <a:r>
              <a:rPr lang="it-IT" dirty="0" err="1">
                <a:latin typeface="Open Sans" panose="020B0606030504020204" pitchFamily="34" charset="0"/>
              </a:rPr>
              <a:t>does</a:t>
            </a:r>
            <a:r>
              <a:rPr lang="it-IT" dirty="0">
                <a:latin typeface="Open Sans" panose="020B0606030504020204" pitchFamily="34" charset="0"/>
              </a:rPr>
              <a:t> </a:t>
            </a:r>
            <a:r>
              <a:rPr lang="it-IT" dirty="0" err="1">
                <a:latin typeface="Open Sans" panose="020B0606030504020204" pitchFamily="34" charset="0"/>
              </a:rPr>
              <a:t>not</a:t>
            </a:r>
            <a:r>
              <a:rPr lang="it-IT" dirty="0">
                <a:latin typeface="Open Sans" panose="020B0606030504020204" pitchFamily="34" charset="0"/>
              </a:rPr>
              <a:t> scale</a:t>
            </a:r>
          </a:p>
          <a:p>
            <a:pPr fontAlgn="base">
              <a:spcBef>
                <a:spcPts val="1000"/>
              </a:spcBef>
              <a:buFont typeface="Arial" panose="020B0604020202020204" pitchFamily="34" charset="0"/>
              <a:buChar char="•"/>
            </a:pPr>
            <a:r>
              <a:rPr lang="it-IT" dirty="0" err="1">
                <a:latin typeface="Open Sans" panose="020B0606030504020204" pitchFamily="34" charset="0"/>
              </a:rPr>
              <a:t>Traditional</a:t>
            </a:r>
            <a:r>
              <a:rPr lang="it-IT" dirty="0">
                <a:latin typeface="Open Sans" panose="020B0606030504020204" pitchFamily="34" charset="0"/>
              </a:rPr>
              <a:t> </a:t>
            </a:r>
            <a:r>
              <a:rPr lang="it-IT" dirty="0" err="1">
                <a:latin typeface="Open Sans" panose="020B0606030504020204" pitchFamily="34" charset="0"/>
              </a:rPr>
              <a:t>testing</a:t>
            </a:r>
            <a:r>
              <a:rPr lang="it-IT" dirty="0">
                <a:latin typeface="Open Sans" panose="020B0606030504020204" pitchFamily="34" charset="0"/>
              </a:rPr>
              <a:t> </a:t>
            </a:r>
            <a:r>
              <a:rPr lang="it-IT" dirty="0" err="1">
                <a:latin typeface="Open Sans" panose="020B0606030504020204" pitchFamily="34" charset="0"/>
              </a:rPr>
              <a:t>techniques</a:t>
            </a:r>
            <a:r>
              <a:rPr lang="it-IT" dirty="0">
                <a:latin typeface="Open Sans" panose="020B0606030504020204" pitchFamily="34" charset="0"/>
              </a:rPr>
              <a:t> do </a:t>
            </a:r>
            <a:r>
              <a:rPr lang="it-IT" dirty="0" err="1">
                <a:latin typeface="Open Sans" panose="020B0606030504020204" pitchFamily="34" charset="0"/>
              </a:rPr>
              <a:t>not</a:t>
            </a:r>
            <a:r>
              <a:rPr lang="it-IT" dirty="0">
                <a:latin typeface="Open Sans" panose="020B0606030504020204" pitchFamily="34" charset="0"/>
              </a:rPr>
              <a:t> </a:t>
            </a:r>
            <a:r>
              <a:rPr lang="it-IT" dirty="0" err="1">
                <a:latin typeface="Open Sans" panose="020B0606030504020204" pitchFamily="34" charset="0"/>
              </a:rPr>
              <a:t>provide</a:t>
            </a:r>
            <a:r>
              <a:rPr lang="it-IT" dirty="0">
                <a:latin typeface="Open Sans" panose="020B0606030504020204" pitchFamily="34" charset="0"/>
              </a:rPr>
              <a:t> </a:t>
            </a:r>
            <a:r>
              <a:rPr lang="it-IT" dirty="0" err="1">
                <a:latin typeface="Open Sans" panose="020B0606030504020204" pitchFamily="34" charset="0"/>
              </a:rPr>
              <a:t>required</a:t>
            </a:r>
            <a:r>
              <a:rPr lang="it-IT" dirty="0">
                <a:latin typeface="Open Sans" panose="020B0606030504020204" pitchFamily="34" charset="0"/>
              </a:rPr>
              <a:t> </a:t>
            </a:r>
            <a:r>
              <a:rPr lang="it-IT" dirty="0" err="1">
                <a:latin typeface="Open Sans" panose="020B0606030504020204" pitchFamily="34" charset="0"/>
              </a:rPr>
              <a:t>level</a:t>
            </a:r>
            <a:r>
              <a:rPr lang="it-IT" dirty="0">
                <a:latin typeface="Open Sans" panose="020B0606030504020204" pitchFamily="34" charset="0"/>
              </a:rPr>
              <a:t> of </a:t>
            </a:r>
            <a:r>
              <a:rPr lang="it-IT" dirty="0" err="1">
                <a:latin typeface="Open Sans" panose="020B0606030504020204" pitchFamily="34" charset="0"/>
              </a:rPr>
              <a:t>assurance</a:t>
            </a:r>
            <a:endParaRPr lang="it-IT" dirty="0">
              <a:latin typeface="Open Sans" panose="020B0606030504020204" pitchFamily="34" charset="0"/>
            </a:endParaRPr>
          </a:p>
          <a:p>
            <a:pPr fontAlgn="base">
              <a:spcBef>
                <a:spcPts val="1000"/>
              </a:spcBef>
              <a:buFont typeface="Arial" panose="020B0604020202020204" pitchFamily="34" charset="0"/>
              <a:buChar char="•"/>
            </a:pPr>
            <a:r>
              <a:rPr lang="it-IT" b="1" dirty="0">
                <a:latin typeface="Open Sans" panose="020B0606030504020204" pitchFamily="34" charset="0"/>
              </a:rPr>
              <a:t>A </a:t>
            </a:r>
            <a:r>
              <a:rPr lang="it-IT" b="1" dirty="0" err="1">
                <a:latin typeface="Open Sans" panose="020B0606030504020204" pitchFamily="34" charset="0"/>
              </a:rPr>
              <a:t>lot</a:t>
            </a:r>
            <a:r>
              <a:rPr lang="it-IT" b="1" dirty="0">
                <a:latin typeface="Open Sans" panose="020B0606030504020204" pitchFamily="34" charset="0"/>
              </a:rPr>
              <a:t> can be </a:t>
            </a:r>
            <a:r>
              <a:rPr lang="it-IT" b="1" dirty="0" err="1">
                <a:latin typeface="Open Sans" panose="020B0606030504020204" pitchFamily="34" charset="0"/>
              </a:rPr>
              <a:t>done</a:t>
            </a:r>
            <a:r>
              <a:rPr lang="it-IT" dirty="0">
                <a:latin typeface="Open Sans" panose="020B0606030504020204" pitchFamily="34" charset="0"/>
              </a:rPr>
              <a:t> by </a:t>
            </a:r>
            <a:r>
              <a:rPr lang="it-IT" dirty="0" err="1">
                <a:latin typeface="Open Sans" panose="020B0606030504020204" pitchFamily="34" charset="0"/>
              </a:rPr>
              <a:t>leveraging</a:t>
            </a:r>
            <a:r>
              <a:rPr lang="it-IT" dirty="0">
                <a:latin typeface="Open Sans" panose="020B0606030504020204" pitchFamily="34" charset="0"/>
              </a:rPr>
              <a:t> </a:t>
            </a:r>
            <a:r>
              <a:rPr lang="it-IT" dirty="0" err="1">
                <a:latin typeface="Open Sans" panose="020B0606030504020204" pitchFamily="34" charset="0"/>
              </a:rPr>
              <a:t>research</a:t>
            </a:r>
            <a:r>
              <a:rPr lang="it-IT" dirty="0">
                <a:latin typeface="Open Sans" panose="020B0606030504020204" pitchFamily="34" charset="0"/>
              </a:rPr>
              <a:t> </a:t>
            </a:r>
            <a:r>
              <a:rPr lang="it-IT" dirty="0" err="1">
                <a:latin typeface="Open Sans" panose="020B0606030504020204" pitchFamily="34" charset="0"/>
              </a:rPr>
              <a:t>results</a:t>
            </a:r>
            <a:r>
              <a:rPr lang="it-IT" dirty="0">
                <a:latin typeface="Open Sans" panose="020B0606030504020204" pitchFamily="34" charset="0"/>
              </a:rPr>
              <a:t> </a:t>
            </a:r>
          </a:p>
          <a:p>
            <a:pPr fontAlgn="base">
              <a:spcBef>
                <a:spcPts val="1000"/>
              </a:spcBef>
              <a:buFont typeface="Arial" panose="020B0604020202020204" pitchFamily="34" charset="0"/>
              <a:buChar char="•"/>
            </a:pPr>
            <a:r>
              <a:rPr lang="it-IT" dirty="0" err="1">
                <a:latin typeface="Open Sans" panose="020B0606030504020204" pitchFamily="34" charset="0"/>
              </a:rPr>
              <a:t>But</a:t>
            </a:r>
            <a:r>
              <a:rPr lang="it-IT" dirty="0">
                <a:latin typeface="Open Sans" panose="020B0606030504020204" pitchFamily="34" charset="0"/>
              </a:rPr>
              <a:t> </a:t>
            </a:r>
            <a:r>
              <a:rPr lang="it-IT" dirty="0" err="1">
                <a:latin typeface="Open Sans" panose="020B0606030504020204" pitchFamily="34" charset="0"/>
              </a:rPr>
              <a:t>this</a:t>
            </a:r>
            <a:r>
              <a:rPr lang="it-IT" dirty="0">
                <a:latin typeface="Open Sans" panose="020B0606030504020204" pitchFamily="34" charset="0"/>
              </a:rPr>
              <a:t> </a:t>
            </a:r>
            <a:r>
              <a:rPr lang="it-IT" dirty="0" err="1">
                <a:latin typeface="Open Sans" panose="020B0606030504020204" pitchFamily="34" charset="0"/>
              </a:rPr>
              <a:t>requires</a:t>
            </a:r>
            <a:r>
              <a:rPr lang="it-IT" dirty="0">
                <a:latin typeface="Open Sans" panose="020B0606030504020204" pitchFamily="34" charset="0"/>
              </a:rPr>
              <a:t> </a:t>
            </a:r>
            <a:r>
              <a:rPr lang="it-IT" dirty="0" err="1">
                <a:latin typeface="Open Sans" panose="020B0606030504020204" pitchFamily="34" charset="0"/>
              </a:rPr>
              <a:t>forward</a:t>
            </a:r>
            <a:r>
              <a:rPr lang="it-IT" dirty="0">
                <a:latin typeface="Open Sans" panose="020B0606030504020204" pitchFamily="34" charset="0"/>
              </a:rPr>
              <a:t> </a:t>
            </a:r>
            <a:r>
              <a:rPr lang="it-IT" dirty="0" err="1">
                <a:latin typeface="Open Sans" panose="020B0606030504020204" pitchFamily="34" charset="0"/>
              </a:rPr>
              <a:t>looking</a:t>
            </a:r>
            <a:r>
              <a:rPr lang="it-IT" dirty="0">
                <a:latin typeface="Open Sans" panose="020B0606030504020204" pitchFamily="34" charset="0"/>
              </a:rPr>
              <a:t> </a:t>
            </a:r>
            <a:r>
              <a:rPr lang="it-IT" dirty="0" err="1">
                <a:latin typeface="Open Sans" panose="020B0606030504020204" pitchFamily="34" charset="0"/>
              </a:rPr>
              <a:t>mindset</a:t>
            </a:r>
            <a:r>
              <a:rPr lang="it-IT" dirty="0">
                <a:latin typeface="Open Sans" panose="020B0606030504020204" pitchFamily="34" charset="0"/>
              </a:rPr>
              <a:t> and strong partnership </a:t>
            </a:r>
            <a:r>
              <a:rPr lang="it-IT" dirty="0" err="1">
                <a:latin typeface="Open Sans" panose="020B0606030504020204" pitchFamily="34" charset="0"/>
              </a:rPr>
              <a:t>between</a:t>
            </a:r>
            <a:r>
              <a:rPr lang="it-IT" dirty="0">
                <a:latin typeface="Open Sans" panose="020B0606030504020204" pitchFamily="34" charset="0"/>
              </a:rPr>
              <a:t> </a:t>
            </a:r>
            <a:r>
              <a:rPr lang="it-IT" dirty="0" err="1">
                <a:latin typeface="Open Sans" panose="020B0606030504020204" pitchFamily="34" charset="0"/>
              </a:rPr>
              <a:t>academia</a:t>
            </a:r>
            <a:r>
              <a:rPr lang="it-IT" dirty="0">
                <a:latin typeface="Open Sans" panose="020B0606030504020204" pitchFamily="34" charset="0"/>
              </a:rPr>
              <a:t> and </a:t>
            </a:r>
            <a:r>
              <a:rPr lang="it-IT" dirty="0" err="1">
                <a:latin typeface="Open Sans" panose="020B0606030504020204" pitchFamily="34" charset="0"/>
              </a:rPr>
              <a:t>industry</a:t>
            </a:r>
            <a:endParaRPr lang="it-IT" dirty="0">
              <a:latin typeface="Open Sans" panose="020B0606030504020204" pitchFamily="34" charset="0"/>
            </a:endParaRPr>
          </a:p>
        </p:txBody>
      </p:sp>
    </p:spTree>
    <p:extLst>
      <p:ext uri="{BB962C8B-B14F-4D97-AF65-F5344CB8AC3E}">
        <p14:creationId xmlns:p14="http://schemas.microsoft.com/office/powerpoint/2010/main" val="1547841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1646</Words>
  <Application>Microsoft Macintosh PowerPoint</Application>
  <PresentationFormat>Widescreen</PresentationFormat>
  <Paragraphs>172</Paragraphs>
  <Slides>30</Slides>
  <Notes>10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Open Sans</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Security Impacts</vt:lpstr>
      <vt:lpstr>IOT Top 10 Vulnerabilities</vt:lpstr>
      <vt:lpstr>Analyzing the ecosystem: limitations</vt:lpstr>
      <vt:lpstr>Research Battle Plan</vt:lpstr>
      <vt:lpstr>Research Challenge: META-LEVEL (STATIC) Analysis</vt:lpstr>
      <vt:lpstr>META-LEVEL (STATIC) Analysis</vt:lpstr>
      <vt:lpstr>What ABOUT DYNAMIC ANALYSIS?</vt:lpstr>
      <vt:lpstr>OPEN ISSUES</vt:lpstr>
      <vt:lpstr>Presentazione standard di PowerPoint</vt:lpstr>
      <vt:lpstr>Presentazione standard di PowerPoint</vt:lpstr>
      <vt:lpstr>Automation</vt:lpstr>
      <vt:lpstr>Ecosystem</vt:lpstr>
      <vt:lpstr>META-LEVEL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8</cp:revision>
  <dcterms:created xsi:type="dcterms:W3CDTF">2019-09-24T13:43:21Z</dcterms:created>
  <dcterms:modified xsi:type="dcterms:W3CDTF">2019-09-24T15:13:47Z</dcterms:modified>
</cp:coreProperties>
</file>